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0" r:id="rId2"/>
    <p:sldId id="295" r:id="rId3"/>
    <p:sldId id="296" r:id="rId4"/>
    <p:sldId id="297" r:id="rId5"/>
    <p:sldId id="298" r:id="rId6"/>
    <p:sldId id="299" r:id="rId7"/>
    <p:sldId id="300" r:id="rId8"/>
    <p:sldId id="290" r:id="rId9"/>
    <p:sldId id="257" r:id="rId10"/>
    <p:sldId id="292" r:id="rId11"/>
    <p:sldId id="293" r:id="rId12"/>
    <p:sldId id="294" r:id="rId13"/>
    <p:sldId id="301" r:id="rId14"/>
    <p:sldId id="302" r:id="rId15"/>
    <p:sldId id="303" r:id="rId16"/>
    <p:sldId id="30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638CA-BF6D-4A0A-9CD4-3FE4D1E27F39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77825-1E30-4733-A9CA-278DD7B2F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279525" y="338138"/>
            <a:ext cx="4503738" cy="33766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762417">
              <a:defRPr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97347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279525" y="338138"/>
            <a:ext cx="4503738" cy="33766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86841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279525" y="338138"/>
            <a:ext cx="4503738" cy="33766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280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Modelaţi relaţia dintre diferite tipuri de vehicule</a:t>
            </a:r>
            <a:r>
              <a:rPr kumimoji="0" lang="ro-RO" sz="1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motorizare sau nu.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77825-1E30-4733-A9CA-278DD7B2FCC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77825-1E30-4733-A9CA-278DD7B2FCC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77825-1E30-4733-A9CA-278DD7B2FCC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77825-1E30-4733-A9CA-278DD7B2FCC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77825-1E30-4733-A9CA-278DD7B2FCC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lie mit Bulle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80" y="152400"/>
            <a:ext cx="8534400" cy="77627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324000" y="1144800"/>
            <a:ext cx="8534280" cy="4713092"/>
          </a:xfr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SzPct val="100000"/>
              <a:buFont typeface="Wingdings" pitchFamily="2" charset="2"/>
              <a:buChar char="§"/>
              <a:defRPr/>
            </a:lvl2pPr>
            <a:lvl3pPr marL="1076325" indent="-190500">
              <a:buSzPct val="100000"/>
              <a:buFont typeface="Wingdings" pitchFamily="2" charset="2"/>
              <a:buChar char="§"/>
              <a:defRPr/>
            </a:lvl3pPr>
            <a:lvl4pPr>
              <a:buFont typeface="Wingdings" pitchFamily="2" charset="2"/>
              <a:buChar char="§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6842B-68D1-436B-9D30-DAA88B1DB85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25700" y="6096000"/>
            <a:ext cx="47371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2191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11706A-90FF-4A75-A2ED-47C661698BF3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657600"/>
            <a:ext cx="6400800" cy="1600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Calibri" pitchFamily="34" charset="0"/>
              </a:rPr>
              <a:t>UML Object Diagram</a:t>
            </a:r>
          </a:p>
          <a:p>
            <a:pPr algn="l"/>
            <a:endParaRPr lang="ro-RO" dirty="0" smtClean="0">
              <a:latin typeface="Calibri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05930"/>
            <a:ext cx="8839200" cy="1470025"/>
          </a:xfrm>
        </p:spPr>
        <p:txBody>
          <a:bodyPr>
            <a:normAutofit/>
          </a:bodyPr>
          <a:lstStyle/>
          <a:p>
            <a:r>
              <a:rPr lang="ro-RO" dirty="0" smtClean="0">
                <a:latin typeface="Calibri" pitchFamily="34" charset="0"/>
              </a:rPr>
              <a:t>Seminar </a:t>
            </a:r>
            <a:r>
              <a:rPr lang="en-US" dirty="0">
                <a:latin typeface="Calibri" pitchFamily="34" charset="0"/>
              </a:rPr>
              <a:t>5</a:t>
            </a:r>
            <a:r>
              <a:rPr dirty="0" smtClean="0">
                <a:latin typeface="Calibri" pitchFamily="34" charset="0"/>
              </a:rPr>
              <a:t/>
            </a:r>
            <a:br>
              <a:rPr dirty="0" smtClean="0">
                <a:latin typeface="Calibri" pitchFamily="34" charset="0"/>
              </a:rPr>
            </a:br>
            <a:endParaRPr lang="en-US" sz="33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libri" pitchFamily="34" charset="0"/>
              </a:rPr>
              <a:t>Class and Object diagram notation – a comparison</a:t>
            </a:r>
            <a:endParaRPr lang="en-US" sz="2800" dirty="0">
              <a:latin typeface="Calibri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914400" y="1600200"/>
          <a:ext cx="7772400" cy="48818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</a:rPr>
                        <a:t>Class</a:t>
                      </a:r>
                      <a:r>
                        <a:rPr lang="en-US" sz="2000" baseline="0" dirty="0" smtClean="0">
                          <a:latin typeface="Calibri" pitchFamily="34" charset="0"/>
                        </a:rPr>
                        <a:t> diagram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</a:rPr>
                        <a:t>Object diagram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</a:rPr>
                        <a:t>The class has three compartments: name, attributes and operations.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</a:rPr>
                        <a:t>An object has only two compartments: names and attributes.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</a:rPr>
                        <a:t>The class name is specified alone in the first compartment.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>
                          <a:latin typeface="Calibri" pitchFamily="34" charset="0"/>
                        </a:rPr>
                        <a:t>The format of an object’s name includes class names. These notations are found in other diagrams that represent objects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</a:rPr>
                        <a:t>The second section describes the properties as attributes.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</a:rPr>
                        <a:t>The second section defines values for each attribute, in order to test the model.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</a:rPr>
                        <a:t>Operations show up in the description of the class.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>
                          <a:latin typeface="Calibri" pitchFamily="34" charset="0"/>
                        </a:rPr>
                        <a:t>Operations are not included in objects because they are identical for each object of the class.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</a:rPr>
                        <a:t>Classes are connected by associations that have a name, multiplicity, constraints and roles. Classes are an abstraction of objects, so it is necessary to specify how many classes are participating in an</a:t>
                      </a:r>
                      <a:r>
                        <a:rPr lang="en-US" sz="1600" baseline="0" dirty="0" smtClean="0">
                          <a:latin typeface="Calibri" pitchFamily="34" charset="0"/>
                        </a:rPr>
                        <a:t> association</a:t>
                      </a:r>
                      <a:r>
                        <a:rPr lang="en-US" sz="1600" dirty="0" smtClean="0">
                          <a:latin typeface="Calibri" pitchFamily="34" charset="0"/>
                        </a:rPr>
                        <a:t>.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</a:rPr>
                        <a:t>The objects are connected by a relationship</a:t>
                      </a:r>
                      <a:r>
                        <a:rPr lang="en-US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Calibri" pitchFamily="34" charset="0"/>
                        </a:rPr>
                        <a:t> that can have a name, roles, but not multiplicities. Objects are singular entities, all links are one-on-one, and multiplicities are irrelevant. 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Object diagram in </a:t>
            </a:r>
            <a:r>
              <a:rPr lang="ro-RO" dirty="0" smtClean="0">
                <a:latin typeface="Calibri" pitchFamily="34" charset="0"/>
              </a:rPr>
              <a:t>Visual Paradigm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458200" cy="50292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Define the class  diagram, in which the classes have attributes</a:t>
            </a:r>
            <a:endParaRPr lang="ro-RO" sz="1800" dirty="0" smtClean="0"/>
          </a:p>
          <a:p>
            <a:endParaRPr lang="ro-RO" sz="2000" dirty="0" smtClean="0"/>
          </a:p>
          <a:p>
            <a:endParaRPr lang="ro-RO" sz="2000" dirty="0" smtClean="0"/>
          </a:p>
          <a:p>
            <a:endParaRPr lang="ro-RO" sz="2000" dirty="0" smtClean="0"/>
          </a:p>
          <a:p>
            <a:endParaRPr lang="ro-RO" sz="2000" dirty="0" smtClean="0"/>
          </a:p>
          <a:p>
            <a:endParaRPr lang="ro-RO" sz="2000" dirty="0" smtClean="0"/>
          </a:p>
          <a:p>
            <a:r>
              <a:rPr lang="en-US" sz="2000" dirty="0" smtClean="0"/>
              <a:t>Define an object in the Object diagram </a:t>
            </a:r>
            <a:r>
              <a:rPr lang="ro-RO" sz="2000" dirty="0" smtClean="0"/>
              <a:t>(Instance Specification).</a:t>
            </a:r>
          </a:p>
          <a:p>
            <a:r>
              <a:rPr lang="en-US" sz="2000" dirty="0" smtClean="0"/>
              <a:t>Select the class to which the object belongs: Right click on the object -&gt; Select Classifier-&gt; tick and select the appropriate class</a:t>
            </a:r>
            <a:endParaRPr lang="ro-RO" sz="2000" dirty="0" smtClean="0"/>
          </a:p>
          <a:p>
            <a:r>
              <a:rPr lang="en-US" sz="2000" dirty="0" smtClean="0"/>
              <a:t>Optionally, the object is given a name</a:t>
            </a:r>
            <a:r>
              <a:rPr lang="ro-RO" sz="2000" dirty="0" smtClean="0"/>
              <a:t>.</a:t>
            </a:r>
          </a:p>
          <a:p>
            <a:r>
              <a:rPr lang="en-US" sz="2000" dirty="0" smtClean="0"/>
              <a:t>Define values for attributes: Right click on the object -&gt; Slots, Slots Define (for attributes we want to give values to) -&gt; Edit Values-&gt; Add -&gt; Text (insert desired value).</a:t>
            </a:r>
            <a:endParaRPr lang="ro-RO" sz="2000" dirty="0" smtClean="0"/>
          </a:p>
          <a:p>
            <a:r>
              <a:rPr lang="en-US" sz="2000" dirty="0" smtClean="0"/>
              <a:t>We create links (Link) between objects.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3250" t="42000" r="47500" b="43333"/>
          <a:stretch>
            <a:fillRect/>
          </a:stretch>
        </p:blipFill>
        <p:spPr bwMode="auto">
          <a:xfrm>
            <a:off x="1524000" y="1905000"/>
            <a:ext cx="4862946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libri" pitchFamily="34" charset="0"/>
              </a:rPr>
              <a:t>Object diagram in </a:t>
            </a:r>
            <a:r>
              <a:rPr lang="ro-RO" sz="2800" dirty="0" smtClean="0">
                <a:latin typeface="Calibri" pitchFamily="34" charset="0"/>
              </a:rPr>
              <a:t>Visual Paradigm- ex</a:t>
            </a:r>
            <a:r>
              <a:rPr lang="en-US" sz="2800" dirty="0" smtClean="0">
                <a:latin typeface="Calibri" pitchFamily="34" charset="0"/>
              </a:rPr>
              <a:t>a</a:t>
            </a:r>
            <a:r>
              <a:rPr lang="ro-RO" sz="2800" dirty="0" smtClean="0">
                <a:latin typeface="Calibri" pitchFamily="34" charset="0"/>
              </a:rPr>
              <a:t>mpl</a:t>
            </a:r>
            <a:r>
              <a:rPr lang="en-US" sz="2800" dirty="0" smtClean="0">
                <a:latin typeface="Calibri" pitchFamily="34" charset="0"/>
              </a:rPr>
              <a:t>e</a:t>
            </a:r>
            <a:endParaRPr lang="en-US" sz="2800" dirty="0"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26250" t="26000" r="39250" b="39333"/>
          <a:stretch>
            <a:fillRect/>
          </a:stretch>
        </p:blipFill>
        <p:spPr bwMode="auto">
          <a:xfrm>
            <a:off x="1524000" y="1905000"/>
            <a:ext cx="5797061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3200400" cy="4572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latin typeface="Calibri" pitchFamily="34" charset="0"/>
              </a:rPr>
              <a:t>Seminar scenario</a:t>
            </a:r>
            <a:endParaRPr lang="en-US" sz="2400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40525" y="685800"/>
            <a:ext cx="8382000" cy="60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o-RO" sz="1900" i="1" dirty="0" smtClean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900" i="1" dirty="0" smtClean="0">
                <a:solidFill>
                  <a:srgbClr val="C00000"/>
                </a:solidFill>
                <a:latin typeface="Calibri" pitchFamily="34" charset="0"/>
              </a:rPr>
              <a:t>Create the class diagram for the scenario below</a:t>
            </a:r>
            <a:endParaRPr lang="en-US" sz="1900" dirty="0" smtClean="0">
              <a:latin typeface="Calibri" pitchFamily="34" charset="0"/>
            </a:endParaRPr>
          </a:p>
          <a:p>
            <a:endParaRPr lang="ro-RO" dirty="0" smtClean="0">
              <a:latin typeface="Calibri" pitchFamily="34" charset="0"/>
            </a:endParaRPr>
          </a:p>
          <a:p>
            <a:endParaRPr lang="ro-RO" dirty="0" smtClean="0">
              <a:latin typeface="Calibri" pitchFamily="34" charset="0"/>
            </a:endParaRPr>
          </a:p>
          <a:p>
            <a:pPr lvl="2"/>
            <a:endParaRPr lang="ro-RO" dirty="0" smtClean="0">
              <a:latin typeface="Calibri" pitchFamily="34" charset="0"/>
            </a:endParaRPr>
          </a:p>
          <a:p>
            <a:pPr lvl="2"/>
            <a:endParaRPr lang="ro-RO" dirty="0" smtClean="0">
              <a:latin typeface="Calibri" pitchFamily="34" charset="0"/>
            </a:endParaRPr>
          </a:p>
          <a:p>
            <a:pPr lvl="2"/>
            <a:endParaRPr lang="ro-RO" dirty="0" smtClean="0">
              <a:latin typeface="Calibri" pitchFamily="34" charset="0"/>
            </a:endParaRPr>
          </a:p>
          <a:p>
            <a:endParaRPr lang="ro-RO" dirty="0" smtClean="0">
              <a:latin typeface="Calibri" pitchFamily="34" charset="0"/>
            </a:endParaRPr>
          </a:p>
          <a:p>
            <a:endParaRPr lang="ro-RO" b="1" dirty="0" smtClean="0">
              <a:latin typeface="Calibri" pitchFamily="34" charset="0"/>
            </a:endParaRPr>
          </a:p>
        </p:txBody>
      </p:sp>
      <p:pic>
        <p:nvPicPr>
          <p:cNvPr id="6" name="Picture 5" descr="IconDemoEy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8100" y="104900"/>
            <a:ext cx="914400" cy="664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685800" y="1295400"/>
            <a:ext cx="7772400" cy="518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 fontScale="55000" lnSpcReduction="20000"/>
          </a:bodyPr>
          <a:lstStyle/>
          <a:p>
            <a:pPr marL="274320" indent="-274320" algn="just">
              <a:lnSpc>
                <a:spcPct val="12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800" dirty="0" smtClean="0">
                <a:latin typeface="Calibri" pitchFamily="34" charset="0"/>
              </a:rPr>
              <a:t>	The project goal is to </a:t>
            </a:r>
            <a:r>
              <a:rPr lang="ro-RO" sz="2800" dirty="0" smtClean="0">
                <a:latin typeface="Calibri" pitchFamily="34" charset="0"/>
              </a:rPr>
              <a:t>develope a</a:t>
            </a:r>
            <a:r>
              <a:rPr lang="en-US" sz="2800" dirty="0" smtClean="0">
                <a:latin typeface="Calibri" pitchFamily="34" charset="0"/>
              </a:rPr>
              <a:t> software application for </a:t>
            </a:r>
            <a:r>
              <a:rPr lang="ro-RO" sz="2800" dirty="0" smtClean="0">
                <a:latin typeface="Calibri" pitchFamily="34" charset="0"/>
              </a:rPr>
              <a:t>the </a:t>
            </a:r>
            <a:r>
              <a:rPr lang="en-US" sz="2800" dirty="0" smtClean="0">
                <a:latin typeface="Calibri" pitchFamily="34" charset="0"/>
              </a:rPr>
              <a:t>management</a:t>
            </a:r>
            <a:r>
              <a:rPr lang="ro-RO" sz="2800" dirty="0" smtClean="0">
                <a:latin typeface="Calibri" pitchFamily="34" charset="0"/>
              </a:rPr>
              <a:t> of a</a:t>
            </a:r>
            <a:r>
              <a:rPr lang="en-US" sz="2800" dirty="0" smtClean="0">
                <a:latin typeface="Calibri" pitchFamily="34" charset="0"/>
              </a:rPr>
              <a:t> hotel</a:t>
            </a:r>
            <a:r>
              <a:rPr lang="ro-RO" sz="2800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business unit. </a:t>
            </a:r>
            <a:r>
              <a:rPr lang="ro-RO" sz="2800" dirty="0" smtClean="0">
                <a:latin typeface="Calibri" pitchFamily="34" charset="0"/>
              </a:rPr>
              <a:t>In order to check in</a:t>
            </a:r>
            <a:r>
              <a:rPr lang="en-US" sz="2800" dirty="0" smtClean="0">
                <a:latin typeface="Calibri" pitchFamily="34" charset="0"/>
              </a:rPr>
              <a:t>, a customer can request to reserve one or more rooms by e-mail or telephone. For this,</a:t>
            </a:r>
            <a:r>
              <a:rPr lang="ro-RO" sz="2800" dirty="0" smtClean="0">
                <a:latin typeface="Calibri" pitchFamily="34" charset="0"/>
              </a:rPr>
              <a:t> he provides the </a:t>
            </a:r>
            <a:r>
              <a:rPr lang="en-US" sz="2800" dirty="0" smtClean="0">
                <a:latin typeface="Calibri" pitchFamily="34" charset="0"/>
              </a:rPr>
              <a:t>receptionist </a:t>
            </a:r>
            <a:r>
              <a:rPr lang="ro-RO" sz="2800" dirty="0" smtClean="0">
                <a:latin typeface="Calibri" pitchFamily="34" charset="0"/>
              </a:rPr>
              <a:t>with</a:t>
            </a:r>
            <a:r>
              <a:rPr lang="en-US" sz="2800" dirty="0" smtClean="0">
                <a:latin typeface="Calibri" pitchFamily="34" charset="0"/>
              </a:rPr>
              <a:t> information on the period of accommodation and type of rooms required. Customers will get discounts if </a:t>
            </a:r>
            <a:r>
              <a:rPr lang="ro-RO" sz="2800" dirty="0" smtClean="0">
                <a:latin typeface="Calibri" pitchFamily="34" charset="0"/>
              </a:rPr>
              <a:t>they</a:t>
            </a:r>
            <a:r>
              <a:rPr lang="en-US" sz="2800" dirty="0" smtClean="0">
                <a:latin typeface="Calibri" pitchFamily="34" charset="0"/>
              </a:rPr>
              <a:t> reserve at least 3 rooms or if the period </a:t>
            </a:r>
            <a:r>
              <a:rPr lang="ro-RO" sz="2800" dirty="0" smtClean="0">
                <a:latin typeface="Calibri" pitchFamily="34" charset="0"/>
              </a:rPr>
              <a:t>of </a:t>
            </a:r>
            <a:r>
              <a:rPr lang="en-US" sz="2800" dirty="0" smtClean="0">
                <a:latin typeface="Calibri" pitchFamily="34" charset="0"/>
              </a:rPr>
              <a:t>accommodation</a:t>
            </a:r>
            <a:r>
              <a:rPr lang="ro-RO" sz="2800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exceeds 5 days. The </a:t>
            </a:r>
            <a:r>
              <a:rPr lang="ro-RO" sz="2800" dirty="0" smtClean="0">
                <a:latin typeface="Calibri" pitchFamily="34" charset="0"/>
              </a:rPr>
              <a:t>receptionist</a:t>
            </a:r>
            <a:r>
              <a:rPr lang="en-US" sz="2800" dirty="0" smtClean="0">
                <a:latin typeface="Calibri" pitchFamily="34" charset="0"/>
              </a:rPr>
              <a:t> check</a:t>
            </a:r>
            <a:r>
              <a:rPr lang="ro-RO" sz="2800" dirty="0" smtClean="0">
                <a:latin typeface="Calibri" pitchFamily="34" charset="0"/>
              </a:rPr>
              <a:t>s</a:t>
            </a:r>
            <a:r>
              <a:rPr lang="en-US" sz="2800" dirty="0" smtClean="0">
                <a:latin typeface="Calibri" pitchFamily="34" charset="0"/>
              </a:rPr>
              <a:t> availability and notifies the client of this and the estimated cost of accommodation. If there are no rooms available as requested, the receptionist can provide alternatives </a:t>
            </a:r>
            <a:r>
              <a:rPr lang="ro-RO" sz="2800" dirty="0" smtClean="0">
                <a:latin typeface="Calibri" pitchFamily="34" charset="0"/>
              </a:rPr>
              <a:t>to the </a:t>
            </a:r>
            <a:r>
              <a:rPr lang="en-US" sz="2800" dirty="0" smtClean="0">
                <a:latin typeface="Calibri" pitchFamily="34" charset="0"/>
              </a:rPr>
              <a:t>customer. The client may request a discount (additional</a:t>
            </a:r>
            <a:r>
              <a:rPr lang="ro-RO" sz="2800" dirty="0" smtClean="0">
                <a:latin typeface="Calibri" pitchFamily="34" charset="0"/>
              </a:rPr>
              <a:t> or not</a:t>
            </a:r>
            <a:r>
              <a:rPr lang="en-US" sz="2800" dirty="0" smtClean="0">
                <a:latin typeface="Calibri" pitchFamily="34" charset="0"/>
              </a:rPr>
              <a:t>) and the receptionist will decide the feasibility discount, assisted mandatory</a:t>
            </a:r>
            <a:r>
              <a:rPr lang="ro-RO" sz="2800" dirty="0" smtClean="0">
                <a:latin typeface="Calibri" pitchFamily="34" charset="0"/>
              </a:rPr>
              <a:t> by the</a:t>
            </a:r>
            <a:r>
              <a:rPr lang="en-US" sz="2800" dirty="0" smtClean="0">
                <a:latin typeface="Calibri" pitchFamily="34" charset="0"/>
              </a:rPr>
              <a:t> hotel manager. If the client agrees with the proposed price, </a:t>
            </a:r>
            <a:r>
              <a:rPr lang="ro-RO" sz="2800" dirty="0" smtClean="0">
                <a:latin typeface="Calibri" pitchFamily="34" charset="0"/>
              </a:rPr>
              <a:t>they </a:t>
            </a:r>
            <a:r>
              <a:rPr lang="en-US" sz="2800" dirty="0" smtClean="0">
                <a:latin typeface="Calibri" pitchFamily="34" charset="0"/>
              </a:rPr>
              <a:t>proceed to the reservation. For new customers, the receptionist asks identification</a:t>
            </a:r>
            <a:r>
              <a:rPr lang="ro-RO" sz="2800" dirty="0" smtClean="0">
                <a:latin typeface="Calibri" pitchFamily="34" charset="0"/>
              </a:rPr>
              <a:t> data</a:t>
            </a:r>
            <a:r>
              <a:rPr lang="en-US" sz="2800" dirty="0" smtClean="0">
                <a:latin typeface="Calibri" pitchFamily="34" charset="0"/>
              </a:rPr>
              <a:t>, which he </a:t>
            </a:r>
            <a:r>
              <a:rPr lang="ro-RO" sz="2800" dirty="0" smtClean="0">
                <a:latin typeface="Calibri" pitchFamily="34" charset="0"/>
              </a:rPr>
              <a:t>introduces </a:t>
            </a:r>
            <a:r>
              <a:rPr lang="en-US" sz="2800" dirty="0" smtClean="0">
                <a:latin typeface="Calibri" pitchFamily="34" charset="0"/>
              </a:rPr>
              <a:t>in the application.</a:t>
            </a:r>
          </a:p>
          <a:p>
            <a:pPr marL="274320" indent="-274320" algn="just">
              <a:lnSpc>
                <a:spcPct val="12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800" dirty="0" smtClean="0">
                <a:latin typeface="Calibri" pitchFamily="34" charset="0"/>
              </a:rPr>
              <a:t>	Once at the hotel and </a:t>
            </a:r>
            <a:r>
              <a:rPr lang="ro-RO" sz="2800" dirty="0" smtClean="0">
                <a:latin typeface="Calibri" pitchFamily="34" charset="0"/>
              </a:rPr>
              <a:t>if it </a:t>
            </a:r>
            <a:r>
              <a:rPr lang="en-US" sz="2800" dirty="0" smtClean="0">
                <a:latin typeface="Calibri" pitchFamily="34" charset="0"/>
              </a:rPr>
              <a:t>has made a prior booking, the customer will provide his identification and / or booking number and </a:t>
            </a:r>
            <a:r>
              <a:rPr lang="ro-RO" sz="2800" dirty="0" smtClean="0">
                <a:latin typeface="Calibri" pitchFamily="34" charset="0"/>
              </a:rPr>
              <a:t>the check in</a:t>
            </a:r>
            <a:r>
              <a:rPr lang="en-US" sz="2800" dirty="0" smtClean="0">
                <a:latin typeface="Calibri" pitchFamily="34" charset="0"/>
              </a:rPr>
              <a:t> is </a:t>
            </a:r>
            <a:r>
              <a:rPr lang="ro-RO" sz="2800" dirty="0" smtClean="0">
                <a:latin typeface="Calibri" pitchFamily="34" charset="0"/>
              </a:rPr>
              <a:t>finalized</a:t>
            </a:r>
            <a:r>
              <a:rPr lang="en-US" sz="2800" dirty="0" smtClean="0">
                <a:latin typeface="Calibri" pitchFamily="34" charset="0"/>
              </a:rPr>
              <a:t>. If there is </a:t>
            </a:r>
            <a:r>
              <a:rPr lang="ro-RO" sz="2800" dirty="0" smtClean="0">
                <a:latin typeface="Calibri" pitchFamily="34" charset="0"/>
              </a:rPr>
              <a:t>no</a:t>
            </a:r>
            <a:r>
              <a:rPr lang="en-US" sz="2800" dirty="0" smtClean="0">
                <a:latin typeface="Calibri" pitchFamily="34" charset="0"/>
              </a:rPr>
              <a:t> reservation, </a:t>
            </a:r>
            <a:r>
              <a:rPr lang="ro-RO" sz="2800" dirty="0" smtClean="0">
                <a:latin typeface="Calibri" pitchFamily="34" charset="0"/>
              </a:rPr>
              <a:t>the </a:t>
            </a:r>
            <a:r>
              <a:rPr lang="en-US" sz="2800" dirty="0" smtClean="0">
                <a:latin typeface="Calibri" pitchFamily="34" charset="0"/>
              </a:rPr>
              <a:t>availability for the required period</a:t>
            </a:r>
            <a:r>
              <a:rPr lang="ro-RO" sz="2800" dirty="0" smtClean="0">
                <a:latin typeface="Calibri" pitchFamily="34" charset="0"/>
              </a:rPr>
              <a:t> will be </a:t>
            </a:r>
            <a:r>
              <a:rPr lang="en-US" sz="2800" dirty="0" smtClean="0">
                <a:latin typeface="Calibri" pitchFamily="34" charset="0"/>
              </a:rPr>
              <a:t>check</a:t>
            </a:r>
            <a:r>
              <a:rPr lang="ro-RO" sz="2800" dirty="0" smtClean="0">
                <a:latin typeface="Calibri" pitchFamily="34" charset="0"/>
              </a:rPr>
              <a:t>ed</a:t>
            </a:r>
            <a:r>
              <a:rPr lang="en-US" sz="2800" dirty="0" smtClean="0">
                <a:latin typeface="Calibri" pitchFamily="34" charset="0"/>
              </a:rPr>
              <a:t>. When there is such a room, accommodation is made. At the end of the stay, the receptionist prepares a list of all the services </a:t>
            </a:r>
            <a:r>
              <a:rPr lang="ro-RO" sz="2800" dirty="0" smtClean="0">
                <a:latin typeface="Calibri" pitchFamily="34" charset="0"/>
              </a:rPr>
              <a:t>used </a:t>
            </a:r>
            <a:r>
              <a:rPr lang="en-US" sz="2800" dirty="0" smtClean="0">
                <a:latin typeface="Calibri" pitchFamily="34" charset="0"/>
              </a:rPr>
              <a:t>by the customer and their price. The list must be validated by the customer, then the final invoice</a:t>
            </a:r>
            <a:r>
              <a:rPr lang="ro-RO" sz="2800" dirty="0" smtClean="0">
                <a:latin typeface="Calibri" pitchFamily="34" charset="0"/>
              </a:rPr>
              <a:t> is drawn up</a:t>
            </a:r>
            <a:r>
              <a:rPr lang="en-US" sz="2800" dirty="0" smtClean="0">
                <a:latin typeface="Calibri" pitchFamily="34" charset="0"/>
              </a:rPr>
              <a:t>. The invoice can be paid partially or fully by bank transfer, cash or using a credit card. </a:t>
            </a:r>
            <a:r>
              <a:rPr lang="ro-RO" sz="2800" dirty="0" smtClean="0">
                <a:latin typeface="Calibri" pitchFamily="34" charset="0"/>
              </a:rPr>
              <a:t>Also</a:t>
            </a:r>
            <a:r>
              <a:rPr lang="en-US" sz="2800" dirty="0" smtClean="0">
                <a:latin typeface="Calibri" pitchFamily="34" charset="0"/>
              </a:rPr>
              <a:t>, before leaving the hotel, the customer is asked to complete a form to evaluate the services provided by the hotel premises</a:t>
            </a:r>
            <a:endParaRPr lang="ro-RO" sz="26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1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 –steps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classes – analyze the scenario description and find the nouns; decide which of them should become classes</a:t>
            </a:r>
          </a:p>
          <a:p>
            <a:r>
              <a:rPr lang="en-US" dirty="0" smtClean="0"/>
              <a:t>Identify class attributes  – which of the identified nouns are, in fact, attributes of classes? What other attributes can you add? (few)</a:t>
            </a:r>
          </a:p>
          <a:p>
            <a:r>
              <a:rPr lang="en-US" dirty="0" smtClean="0"/>
              <a:t>Identify relationships between classes:</a:t>
            </a:r>
          </a:p>
          <a:p>
            <a:pPr lvl="1"/>
            <a:r>
              <a:rPr lang="en-US" dirty="0" smtClean="0"/>
              <a:t>Association</a:t>
            </a:r>
          </a:p>
          <a:p>
            <a:pPr lvl="1"/>
            <a:r>
              <a:rPr lang="en-US" dirty="0" smtClean="0"/>
              <a:t>Generalization (is a type of)</a:t>
            </a:r>
          </a:p>
          <a:p>
            <a:pPr lvl="1"/>
            <a:r>
              <a:rPr lang="en-US" dirty="0" smtClean="0"/>
              <a:t>Aggregation (is a part of)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609F-E600-4FB5-A732-B8DD19DDF61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7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 of classes -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Hotel – is it necessary?</a:t>
            </a:r>
          </a:p>
          <a:p>
            <a:r>
              <a:rPr lang="en-US" dirty="0" smtClean="0"/>
              <a:t>Room</a:t>
            </a:r>
          </a:p>
          <a:p>
            <a:r>
              <a:rPr lang="en-US" dirty="0" smtClean="0"/>
              <a:t>Room type</a:t>
            </a:r>
          </a:p>
          <a:p>
            <a:r>
              <a:rPr lang="en-US" dirty="0" smtClean="0"/>
              <a:t>Client</a:t>
            </a:r>
          </a:p>
          <a:p>
            <a:r>
              <a:rPr lang="en-US" dirty="0" smtClean="0"/>
              <a:t>Receptionist	    </a:t>
            </a:r>
            <a:r>
              <a:rPr lang="en-US" dirty="0" err="1" smtClean="0"/>
              <a:t>Angajat</a:t>
            </a:r>
            <a:r>
              <a:rPr lang="en-US" dirty="0" smtClean="0"/>
              <a:t> (</a:t>
            </a:r>
            <a:r>
              <a:rPr lang="en-US" dirty="0" err="1" smtClean="0"/>
              <a:t>clasa</a:t>
            </a:r>
            <a:r>
              <a:rPr lang="en-US" dirty="0" smtClean="0"/>
              <a:t> </a:t>
            </a:r>
            <a:r>
              <a:rPr lang="en-US" dirty="0" err="1" smtClean="0"/>
              <a:t>parinte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Manager</a:t>
            </a:r>
          </a:p>
          <a:p>
            <a:r>
              <a:rPr lang="en-US" dirty="0" smtClean="0"/>
              <a:t>Booking</a:t>
            </a:r>
          </a:p>
          <a:p>
            <a:r>
              <a:rPr lang="en-US" dirty="0" smtClean="0"/>
              <a:t>Check-in – e </a:t>
            </a:r>
            <a:r>
              <a:rPr lang="en-US" dirty="0" err="1" smtClean="0"/>
              <a:t>necesara</a:t>
            </a:r>
            <a:r>
              <a:rPr lang="en-US" dirty="0" smtClean="0"/>
              <a:t>? Cum </a:t>
            </a:r>
            <a:r>
              <a:rPr lang="en-US" dirty="0" err="1" smtClean="0"/>
              <a:t>stiu</a:t>
            </a:r>
            <a:r>
              <a:rPr lang="en-US" dirty="0" smtClean="0"/>
              <a:t> </a:t>
            </a:r>
            <a:r>
              <a:rPr lang="en-US" dirty="0" err="1" smtClean="0"/>
              <a:t>situatia</a:t>
            </a:r>
            <a:r>
              <a:rPr lang="en-US" dirty="0" smtClean="0"/>
              <a:t> </a:t>
            </a:r>
            <a:r>
              <a:rPr lang="en-US" dirty="0" err="1" smtClean="0"/>
              <a:t>ocuparilor</a:t>
            </a:r>
            <a:r>
              <a:rPr lang="en-US" dirty="0" smtClean="0"/>
              <a:t>?</a:t>
            </a:r>
          </a:p>
          <a:p>
            <a:r>
              <a:rPr lang="en-US" dirty="0" smtClean="0"/>
              <a:t>Service (as consumed service) – is a Service type </a:t>
            </a:r>
            <a:r>
              <a:rPr lang="en-US" dirty="0" err="1" smtClean="0"/>
              <a:t>nedded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Invoice – what parts has it? (aggregation)</a:t>
            </a:r>
          </a:p>
          <a:p>
            <a:r>
              <a:rPr lang="en-US" dirty="0" smtClean="0"/>
              <a:t>Payment – with 3 subtypes: </a:t>
            </a:r>
            <a:r>
              <a:rPr lang="en-US" dirty="0"/>
              <a:t>C</a:t>
            </a:r>
            <a:r>
              <a:rPr lang="en-US" dirty="0" smtClean="0"/>
              <a:t>ash, Card, Bank (generalization)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2590800" y="2819400"/>
            <a:ext cx="3810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609F-E600-4FB5-A732-B8DD19DDF61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39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Build a class diagram for the hotel scenario using Visual Paradigm and try to load the resulted project (.</a:t>
            </a:r>
            <a:r>
              <a:rPr lang="en-US" sz="3200" dirty="0" err="1" smtClean="0"/>
              <a:t>vpp</a:t>
            </a:r>
            <a:r>
              <a:rPr lang="en-US" sz="3200" dirty="0" smtClean="0"/>
              <a:t> file) in seminar’s  </a:t>
            </a:r>
            <a:r>
              <a:rPr lang="en-US" sz="3200" dirty="0" smtClean="0"/>
              <a:t>Assignment </a:t>
            </a:r>
            <a:r>
              <a:rPr lang="en-US" sz="3200" dirty="0" smtClean="0"/>
              <a:t>section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609F-E600-4FB5-A732-B8DD19DDF61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20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9507" name="Group 3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15132" y="1073835"/>
          <a:ext cx="8313737" cy="4710331"/>
        </p:xfrm>
        <a:graphic>
          <a:graphicData uri="http://schemas.openxmlformats.org/drawingml/2006/table">
            <a:tbl>
              <a:tblPr/>
              <a:tblGrid>
                <a:gridCol w="2134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71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Name</a:t>
                      </a:r>
                    </a:p>
                  </a:txBody>
                  <a:tcPr marL="96852" marR="9685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Notation</a:t>
                      </a:r>
                    </a:p>
                  </a:txBody>
                  <a:tcPr marL="96852" marR="968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Description</a:t>
                      </a:r>
                    </a:p>
                  </a:txBody>
                  <a:tcPr marL="96852" marR="968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6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Class</a:t>
                      </a:r>
                    </a:p>
                  </a:txBody>
                  <a:tcPr marL="96852" marR="96852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6852" marR="968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Description of the structure and behavior of a set of objects</a:t>
                      </a:r>
                    </a:p>
                  </a:txBody>
                  <a:tcPr marL="96852" marR="968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68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Abstract class</a:t>
                      </a:r>
                    </a:p>
                  </a:txBody>
                  <a:tcPr marL="96852" marR="96852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de-A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6852" marR="968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Class that cannot be instantiated</a:t>
                      </a:r>
                    </a:p>
                  </a:txBody>
                  <a:tcPr marL="96852" marR="968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Association</a:t>
                      </a:r>
                    </a:p>
                  </a:txBody>
                  <a:tcPr marL="96852" marR="96852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6852" marR="968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b="0" i="0" u="none" strike="noStrike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Relationship between classes:</a:t>
                      </a:r>
                    </a:p>
                    <a:p>
                      <a:r>
                        <a:rPr lang="en-CA" sz="1800" b="0" i="0" u="none" strike="noStrike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navigability unspecified,</a:t>
                      </a:r>
                    </a:p>
                    <a:p>
                      <a:r>
                        <a:rPr lang="en-CA" sz="1800" b="0" i="0" u="none" strike="noStrike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navigable in both directions,</a:t>
                      </a:r>
                    </a:p>
                    <a:p>
                      <a:r>
                        <a:rPr lang="en-CA" sz="1800" b="0" i="0" u="none" strike="noStrike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 navigable in one direction</a:t>
                      </a:r>
                      <a:endParaRPr kumimoji="0" lang="en-CA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6852" marR="968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53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52400"/>
            <a:ext cx="8534400" cy="776288"/>
          </a:xfrm>
        </p:spPr>
        <p:txBody>
          <a:bodyPr/>
          <a:lstStyle/>
          <a:p>
            <a:pPr eaLnBrk="1" hangingPunct="1"/>
            <a:r>
              <a:rPr lang="en-US" dirty="0"/>
              <a:t>Notation E</a:t>
            </a:r>
            <a:r>
              <a:rPr lang="en-US" dirty="0" smtClean="0"/>
              <a:t>lements </a:t>
            </a:r>
            <a:r>
              <a:rPr lang="en-US" noProof="0" dirty="0" smtClean="0"/>
              <a:t>(1/3)</a:t>
            </a:r>
          </a:p>
        </p:txBody>
      </p:sp>
      <p:sp>
        <p:nvSpPr>
          <p:cNvPr id="55319" name="Text Box 34"/>
          <p:cNvSpPr txBox="1">
            <a:spLocks noChangeArrowheads="1"/>
          </p:cNvSpPr>
          <p:nvPr/>
        </p:nvSpPr>
        <p:spPr bwMode="auto">
          <a:xfrm>
            <a:off x="3543491" y="3128272"/>
            <a:ext cx="4365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AT" sz="1000" i="0" dirty="0">
                <a:latin typeface="Arial" pitchFamily="34" charset="0"/>
              </a:rPr>
              <a:t>oder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143" y="1587348"/>
            <a:ext cx="1106426" cy="1277115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351" y="3243959"/>
            <a:ext cx="1581915" cy="829058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351" y="4460995"/>
            <a:ext cx="1588011" cy="1158242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8B6842B-68D1-436B-9D30-DAA88B1DB85F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7272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10531" name="Group 3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15131" y="1088707"/>
          <a:ext cx="8313738" cy="4680586"/>
        </p:xfrm>
        <a:graphic>
          <a:graphicData uri="http://schemas.openxmlformats.org/drawingml/2006/table">
            <a:tbl>
              <a:tblPr/>
              <a:tblGrid>
                <a:gridCol w="2135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6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71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Name</a:t>
                      </a:r>
                    </a:p>
                  </a:txBody>
                  <a:tcPr marL="94305" marR="9430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Notation</a:t>
                      </a:r>
                    </a:p>
                  </a:txBody>
                  <a:tcPr marL="94305" marR="94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Description</a:t>
                      </a:r>
                    </a:p>
                  </a:txBody>
                  <a:tcPr marL="94305" marR="94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9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T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n-</a:t>
                      </a:r>
                      <a:r>
                        <a:rPr kumimoji="0" lang="en-TT" sz="18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ary</a:t>
                      </a:r>
                      <a:r>
                        <a:rPr kumimoji="0" lang="en-T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 association</a:t>
                      </a:r>
                    </a:p>
                  </a:txBody>
                  <a:tcPr marL="94305" marR="94305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TT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4305" marR="94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T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Relationship between n (here 3) classes</a:t>
                      </a:r>
                    </a:p>
                  </a:txBody>
                  <a:tcPr marL="94305" marR="943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T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Association class</a:t>
                      </a:r>
                    </a:p>
                  </a:txBody>
                  <a:tcPr marL="94305" marR="94305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TT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4305" marR="94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T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More detailed description of an association</a:t>
                      </a:r>
                    </a:p>
                  </a:txBody>
                  <a:tcPr marL="94305" marR="943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TT" sz="18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urier" pitchFamily="49" charset="0"/>
                        </a:rPr>
                        <a:t>xor</a:t>
                      </a:r>
                      <a:r>
                        <a:rPr kumimoji="0" lang="en-T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 relationship</a:t>
                      </a:r>
                    </a:p>
                  </a:txBody>
                  <a:tcPr marL="94305" marR="94305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TT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4305" marR="94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T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An object of </a:t>
                      </a:r>
                      <a:r>
                        <a:rPr kumimoji="0" lang="en-TT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</a:rPr>
                        <a:t>C</a:t>
                      </a:r>
                      <a:r>
                        <a:rPr kumimoji="0" lang="en-T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is in a relationship with an object of </a:t>
                      </a:r>
                      <a:r>
                        <a:rPr kumimoji="0" lang="en-TT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</a:rPr>
                        <a:t>A</a:t>
                      </a:r>
                      <a:r>
                        <a:rPr kumimoji="0" lang="en-T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or with an object of </a:t>
                      </a:r>
                      <a:r>
                        <a:rPr kumimoji="0" lang="en-TT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</a:rPr>
                        <a:t>B</a:t>
                      </a:r>
                      <a:r>
                        <a:rPr kumimoji="0" lang="en-TT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T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but not with both</a:t>
                      </a:r>
                    </a:p>
                  </a:txBody>
                  <a:tcPr marL="94305" marR="943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3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52400"/>
            <a:ext cx="8534400" cy="776288"/>
          </a:xfrm>
        </p:spPr>
        <p:txBody>
          <a:bodyPr/>
          <a:lstStyle/>
          <a:p>
            <a:pPr eaLnBrk="1" hangingPunct="1"/>
            <a:r>
              <a:rPr lang="en-US" dirty="0"/>
              <a:t>Notation </a:t>
            </a:r>
            <a:r>
              <a:rPr lang="en-US" dirty="0" smtClean="0"/>
              <a:t>Elements </a:t>
            </a:r>
            <a:r>
              <a:rPr lang="en-US" noProof="0" dirty="0" smtClean="0"/>
              <a:t>(2/3)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881" y="1777260"/>
            <a:ext cx="1588011" cy="813818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881" y="3172208"/>
            <a:ext cx="1588011" cy="813818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881" y="4642666"/>
            <a:ext cx="1588011" cy="813818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8B6842B-68D1-436B-9D30-DAA88B1DB85F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1352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52400"/>
            <a:ext cx="8534400" cy="776288"/>
          </a:xfrm>
        </p:spPr>
        <p:txBody>
          <a:bodyPr/>
          <a:lstStyle/>
          <a:p>
            <a:pPr eaLnBrk="1" hangingPunct="1"/>
            <a:r>
              <a:rPr lang="en-US" dirty="0"/>
              <a:t>Notation </a:t>
            </a:r>
            <a:r>
              <a:rPr lang="en-US" dirty="0" smtClean="0"/>
              <a:t>Elements </a:t>
            </a:r>
            <a:r>
              <a:rPr lang="en-US" noProof="0" dirty="0" smtClean="0"/>
              <a:t>(3/3)</a:t>
            </a:r>
          </a:p>
        </p:txBody>
      </p:sp>
      <p:graphicFrame>
        <p:nvGraphicFramePr>
          <p:cNvPr id="2711589" name="Group 37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24657" y="1193848"/>
          <a:ext cx="8294687" cy="4470305"/>
        </p:xfrm>
        <a:graphic>
          <a:graphicData uri="http://schemas.openxmlformats.org/drawingml/2006/table">
            <a:tbl>
              <a:tblPr/>
              <a:tblGrid>
                <a:gridCol w="2192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9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1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Name</a:t>
                      </a:r>
                    </a:p>
                  </a:txBody>
                  <a:tcPr marL="91888" marR="918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Notation</a:t>
                      </a:r>
                    </a:p>
                  </a:txBody>
                  <a:tcPr marL="91888" marR="918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Description</a:t>
                      </a:r>
                    </a:p>
                  </a:txBody>
                  <a:tcPr marL="91888" marR="918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T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Shared aggregation</a:t>
                      </a:r>
                    </a:p>
                  </a:txBody>
                  <a:tcPr marL="91888" marR="918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TT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888" marR="918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T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Parts-whole relationship (</a:t>
                      </a:r>
                      <a:r>
                        <a:rPr kumimoji="0" lang="en-TT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</a:rPr>
                        <a:t>A</a:t>
                      </a:r>
                      <a:r>
                        <a:rPr kumimoji="0" lang="en-T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is part of </a:t>
                      </a:r>
                      <a:r>
                        <a:rPr kumimoji="0" lang="en-TT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</a:rPr>
                        <a:t>B</a:t>
                      </a:r>
                      <a:r>
                        <a:rPr kumimoji="0" lang="en-T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</a:p>
                  </a:txBody>
                  <a:tcPr marL="91888" marR="918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T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Strong aggregation = composition</a:t>
                      </a:r>
                    </a:p>
                  </a:txBody>
                  <a:tcPr marL="91888" marR="918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TT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888" marR="918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T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Existence-dependent parts-whole relationship (</a:t>
                      </a:r>
                      <a:r>
                        <a:rPr kumimoji="0" lang="en-TT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</a:rPr>
                        <a:t>A</a:t>
                      </a:r>
                      <a:r>
                        <a:rPr kumimoji="0" lang="en-T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is part of </a:t>
                      </a:r>
                      <a:r>
                        <a:rPr kumimoji="0" lang="en-TT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</a:rPr>
                        <a:t>B</a:t>
                      </a:r>
                      <a:r>
                        <a:rPr kumimoji="0" lang="en-T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</a:p>
                  </a:txBody>
                  <a:tcPr marL="91888" marR="918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T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Generalization</a:t>
                      </a:r>
                    </a:p>
                  </a:txBody>
                  <a:tcPr marL="91888" marR="918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TT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888" marR="918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T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Inheritance relationship (</a:t>
                      </a:r>
                      <a:r>
                        <a:rPr kumimoji="0" lang="en-TT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</a:rPr>
                        <a:t>A</a:t>
                      </a:r>
                      <a:r>
                        <a:rPr kumimoji="0" lang="en-T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inherits from </a:t>
                      </a:r>
                      <a:r>
                        <a:rPr kumimoji="0" lang="en-TT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</a:rPr>
                        <a:t>B</a:t>
                      </a:r>
                      <a:r>
                        <a:rPr kumimoji="0" lang="en-T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</a:p>
                  </a:txBody>
                  <a:tcPr marL="91888" marR="918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T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Object</a:t>
                      </a:r>
                    </a:p>
                  </a:txBody>
                  <a:tcPr marL="91888" marR="918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TT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888" marR="918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T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Instance of a class</a:t>
                      </a:r>
                    </a:p>
                  </a:txBody>
                  <a:tcPr marL="91888" marR="918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1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T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Link</a:t>
                      </a:r>
                    </a:p>
                  </a:txBody>
                  <a:tcPr marL="91888" marR="918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TT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888" marR="918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TT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Relationship between objects</a:t>
                      </a:r>
                    </a:p>
                  </a:txBody>
                  <a:tcPr marL="91888" marR="918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438" y="2037920"/>
            <a:ext cx="1588011" cy="33832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438" y="3097708"/>
            <a:ext cx="1588011" cy="338329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438" y="3798346"/>
            <a:ext cx="1588011" cy="338329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031" y="4462055"/>
            <a:ext cx="496825" cy="338329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438" y="5145729"/>
            <a:ext cx="1588011" cy="338329"/>
          </a:xfrm>
          <a:prstGeom prst="rect">
            <a:avLst/>
          </a:prstGeom>
        </p:spPr>
      </p:pic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8B6842B-68D1-436B-9D30-DAA88B1DB85F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994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6934200" cy="4572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latin typeface="Calibri" pitchFamily="34" charset="0"/>
              </a:rPr>
              <a:t>Class diagram – ex1</a:t>
            </a:r>
            <a:endParaRPr lang="en-US" sz="2400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40525" y="685800"/>
            <a:ext cx="8382000" cy="60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o-RO" sz="1900" i="1" dirty="0" smtClean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900" i="1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1900" i="1" dirty="0" smtClean="0">
                <a:solidFill>
                  <a:srgbClr val="C00000"/>
                </a:solidFill>
                <a:latin typeface="Calibri" pitchFamily="34" charset="0"/>
              </a:rPr>
              <a:t>Give </a:t>
            </a:r>
            <a:r>
              <a:rPr lang="en-US" sz="1900" i="1" dirty="0">
                <a:solidFill>
                  <a:srgbClr val="C00000"/>
                </a:solidFill>
                <a:latin typeface="Calibri" pitchFamily="34" charset="0"/>
              </a:rPr>
              <a:t>an interpretation of the class diagram </a:t>
            </a:r>
            <a:r>
              <a:rPr lang="en-US" sz="1900" i="1" dirty="0" smtClean="0">
                <a:solidFill>
                  <a:srgbClr val="C00000"/>
                </a:solidFill>
                <a:latin typeface="Calibri" pitchFamily="34" charset="0"/>
              </a:rPr>
              <a:t>below!</a:t>
            </a:r>
            <a:endParaRPr lang="en-US" sz="1900" dirty="0" smtClean="0">
              <a:latin typeface="Calibri" pitchFamily="34" charset="0"/>
            </a:endParaRPr>
          </a:p>
          <a:p>
            <a:endParaRPr lang="ro-RO" dirty="0" smtClean="0">
              <a:latin typeface="Calibri" pitchFamily="34" charset="0"/>
            </a:endParaRPr>
          </a:p>
          <a:p>
            <a:endParaRPr lang="ro-RO" dirty="0" smtClean="0">
              <a:latin typeface="Calibri" pitchFamily="34" charset="0"/>
            </a:endParaRPr>
          </a:p>
          <a:p>
            <a:pPr lvl="2"/>
            <a:endParaRPr lang="ro-RO" dirty="0" smtClean="0">
              <a:latin typeface="Calibri" pitchFamily="34" charset="0"/>
            </a:endParaRPr>
          </a:p>
          <a:p>
            <a:pPr lvl="2"/>
            <a:endParaRPr lang="ro-RO" dirty="0" smtClean="0">
              <a:latin typeface="Calibri" pitchFamily="34" charset="0"/>
            </a:endParaRPr>
          </a:p>
          <a:p>
            <a:pPr lvl="2"/>
            <a:endParaRPr lang="ro-RO" dirty="0" smtClean="0">
              <a:latin typeface="Calibri" pitchFamily="34" charset="0"/>
            </a:endParaRPr>
          </a:p>
          <a:p>
            <a:endParaRPr lang="ro-RO" dirty="0" smtClean="0">
              <a:latin typeface="Calibri" pitchFamily="34" charset="0"/>
            </a:endParaRPr>
          </a:p>
          <a:p>
            <a:endParaRPr lang="ro-RO" b="1" dirty="0" smtClean="0">
              <a:latin typeface="Calibri" pitchFamily="34" charset="0"/>
            </a:endParaRPr>
          </a:p>
        </p:txBody>
      </p:sp>
      <p:pic>
        <p:nvPicPr>
          <p:cNvPr id="6" name="Picture 5" descr="IconDemoEy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97821"/>
            <a:ext cx="914400" cy="664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4"/>
          <p:cNvSpPr txBox="1">
            <a:spLocks/>
          </p:cNvSpPr>
          <p:nvPr/>
        </p:nvSpPr>
        <p:spPr>
          <a:xfrm>
            <a:off x="914400" y="1447800"/>
            <a:ext cx="77724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o-RO" sz="20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o-RO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1026" name="Picture 2" descr="Compan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676400"/>
            <a:ext cx="6848708" cy="419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609F-E600-4FB5-A732-B8DD19DDF61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3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6934200" cy="4572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C000"/>
                </a:solidFill>
                <a:latin typeface="Calibri" pitchFamily="34" charset="0"/>
              </a:rPr>
              <a:t>Class diagram – </a:t>
            </a:r>
            <a:r>
              <a:rPr lang="en-US" sz="2400" dirty="0" smtClean="0">
                <a:solidFill>
                  <a:srgbClr val="FFC000"/>
                </a:solidFill>
                <a:latin typeface="Calibri" pitchFamily="34" charset="0"/>
              </a:rPr>
              <a:t>ex2</a:t>
            </a:r>
            <a:endParaRPr lang="en-US" sz="2400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40525" y="685800"/>
            <a:ext cx="8382000" cy="60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o-RO" sz="1900" i="1" dirty="0" smtClean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900" i="1" dirty="0">
                <a:solidFill>
                  <a:srgbClr val="C00000"/>
                </a:solidFill>
                <a:latin typeface="Calibri" pitchFamily="34" charset="0"/>
              </a:rPr>
              <a:t> Give an interpretation of the class diagram below</a:t>
            </a:r>
            <a:r>
              <a:rPr lang="en-US" sz="1900" i="1" dirty="0" smtClean="0">
                <a:solidFill>
                  <a:srgbClr val="C00000"/>
                </a:solidFill>
                <a:latin typeface="Calibri" pitchFamily="34" charset="0"/>
              </a:rPr>
              <a:t>!</a:t>
            </a:r>
            <a:endParaRPr lang="en-US" sz="1900" dirty="0" smtClean="0">
              <a:latin typeface="Calibri" pitchFamily="34" charset="0"/>
            </a:endParaRPr>
          </a:p>
          <a:p>
            <a:endParaRPr lang="ro-RO" dirty="0" smtClean="0">
              <a:latin typeface="Calibri" pitchFamily="34" charset="0"/>
            </a:endParaRPr>
          </a:p>
          <a:p>
            <a:endParaRPr lang="ro-RO" dirty="0" smtClean="0">
              <a:latin typeface="Calibri" pitchFamily="34" charset="0"/>
            </a:endParaRPr>
          </a:p>
          <a:p>
            <a:pPr lvl="2"/>
            <a:endParaRPr lang="ro-RO" dirty="0" smtClean="0">
              <a:latin typeface="Calibri" pitchFamily="34" charset="0"/>
            </a:endParaRPr>
          </a:p>
          <a:p>
            <a:pPr lvl="2"/>
            <a:endParaRPr lang="ro-RO" dirty="0" smtClean="0">
              <a:latin typeface="Calibri" pitchFamily="34" charset="0"/>
            </a:endParaRPr>
          </a:p>
          <a:p>
            <a:pPr lvl="2"/>
            <a:endParaRPr lang="ro-RO" dirty="0" smtClean="0">
              <a:latin typeface="Calibri" pitchFamily="34" charset="0"/>
            </a:endParaRPr>
          </a:p>
          <a:p>
            <a:endParaRPr lang="ro-RO" dirty="0" smtClean="0">
              <a:latin typeface="Calibri" pitchFamily="34" charset="0"/>
            </a:endParaRPr>
          </a:p>
          <a:p>
            <a:endParaRPr lang="ro-RO" b="1" dirty="0" smtClean="0">
              <a:latin typeface="Calibri" pitchFamily="34" charset="0"/>
            </a:endParaRPr>
          </a:p>
        </p:txBody>
      </p:sp>
      <p:pic>
        <p:nvPicPr>
          <p:cNvPr id="6" name="Picture 5" descr="IconDemoEy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97821"/>
            <a:ext cx="914400" cy="664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4"/>
          <p:cNvSpPr txBox="1">
            <a:spLocks/>
          </p:cNvSpPr>
          <p:nvPr/>
        </p:nvSpPr>
        <p:spPr>
          <a:xfrm>
            <a:off x="914400" y="1447800"/>
            <a:ext cx="77724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o-RO" sz="20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o-RO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9263" y="1219200"/>
            <a:ext cx="6129337" cy="5324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609F-E600-4FB5-A732-B8DD19DDF61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0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6934200" cy="4572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C000"/>
                </a:solidFill>
                <a:latin typeface="Calibri" pitchFamily="34" charset="0"/>
              </a:rPr>
              <a:t>Class diagram – </a:t>
            </a:r>
            <a:r>
              <a:rPr lang="en-US" sz="2400" dirty="0" smtClean="0">
                <a:solidFill>
                  <a:srgbClr val="FFC000"/>
                </a:solidFill>
                <a:latin typeface="Calibri" pitchFamily="34" charset="0"/>
              </a:rPr>
              <a:t>ex3</a:t>
            </a:r>
            <a:endParaRPr lang="en-US" sz="2400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40525" y="685800"/>
            <a:ext cx="8382000" cy="60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o-RO" sz="1900" i="1" dirty="0" smtClean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900" i="1" dirty="0">
                <a:solidFill>
                  <a:srgbClr val="C00000"/>
                </a:solidFill>
                <a:latin typeface="Calibri" pitchFamily="34" charset="0"/>
              </a:rPr>
              <a:t> Give an interpretation of the class diagram below!</a:t>
            </a:r>
            <a:endParaRPr lang="ro-RO" dirty="0" smtClean="0">
              <a:latin typeface="Calibri" pitchFamily="34" charset="0"/>
            </a:endParaRPr>
          </a:p>
          <a:p>
            <a:endParaRPr lang="ro-RO" dirty="0" smtClean="0">
              <a:latin typeface="Calibri" pitchFamily="34" charset="0"/>
            </a:endParaRPr>
          </a:p>
          <a:p>
            <a:pPr lvl="2"/>
            <a:endParaRPr lang="ro-RO" dirty="0" smtClean="0">
              <a:latin typeface="Calibri" pitchFamily="34" charset="0"/>
            </a:endParaRPr>
          </a:p>
          <a:p>
            <a:pPr lvl="2"/>
            <a:endParaRPr lang="ro-RO" dirty="0" smtClean="0">
              <a:latin typeface="Calibri" pitchFamily="34" charset="0"/>
            </a:endParaRPr>
          </a:p>
          <a:p>
            <a:pPr lvl="2"/>
            <a:endParaRPr lang="ro-RO" dirty="0" smtClean="0">
              <a:latin typeface="Calibri" pitchFamily="34" charset="0"/>
            </a:endParaRPr>
          </a:p>
          <a:p>
            <a:endParaRPr lang="ro-RO" dirty="0" smtClean="0">
              <a:latin typeface="Calibri" pitchFamily="34" charset="0"/>
            </a:endParaRPr>
          </a:p>
          <a:p>
            <a:endParaRPr lang="ro-RO" b="1" dirty="0" smtClean="0">
              <a:latin typeface="Calibri" pitchFamily="34" charset="0"/>
            </a:endParaRPr>
          </a:p>
        </p:txBody>
      </p:sp>
      <p:pic>
        <p:nvPicPr>
          <p:cNvPr id="6" name="Picture 5" descr="IconDemoEy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97821"/>
            <a:ext cx="914400" cy="664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4"/>
          <p:cNvSpPr txBox="1">
            <a:spLocks/>
          </p:cNvSpPr>
          <p:nvPr/>
        </p:nvSpPr>
        <p:spPr>
          <a:xfrm>
            <a:off x="914400" y="1447800"/>
            <a:ext cx="77724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o-RO" sz="20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o-RO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2050" name="Picture 2" descr="http://www.agilemodeling.com/images/models/classDiagramIniti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76400"/>
            <a:ext cx="7152170" cy="3581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609F-E600-4FB5-A732-B8DD19DDF61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8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40525" y="685800"/>
            <a:ext cx="8382000" cy="60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o-RO" sz="1900" i="1" dirty="0" smtClean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900" i="1" dirty="0" smtClean="0">
                <a:solidFill>
                  <a:srgbClr val="C00000"/>
                </a:solidFill>
                <a:latin typeface="Calibri" pitchFamily="34" charset="0"/>
              </a:rPr>
              <a:t> Draw class diagrams for the situations below</a:t>
            </a:r>
            <a:endParaRPr lang="en-US" sz="1900" dirty="0" smtClean="0">
              <a:latin typeface="Calibri" pitchFamily="34" charset="0"/>
            </a:endParaRPr>
          </a:p>
          <a:p>
            <a:endParaRPr lang="ro-RO" dirty="0" smtClean="0">
              <a:latin typeface="Calibri" pitchFamily="34" charset="0"/>
            </a:endParaRPr>
          </a:p>
          <a:p>
            <a:endParaRPr lang="ro-RO" dirty="0" smtClean="0">
              <a:latin typeface="Calibri" pitchFamily="34" charset="0"/>
            </a:endParaRPr>
          </a:p>
          <a:p>
            <a:pPr lvl="2"/>
            <a:endParaRPr lang="ro-RO" dirty="0" smtClean="0">
              <a:latin typeface="Calibri" pitchFamily="34" charset="0"/>
            </a:endParaRPr>
          </a:p>
          <a:p>
            <a:pPr lvl="2"/>
            <a:endParaRPr lang="ro-RO" dirty="0" smtClean="0">
              <a:latin typeface="Calibri" pitchFamily="34" charset="0"/>
            </a:endParaRPr>
          </a:p>
          <a:p>
            <a:pPr lvl="2"/>
            <a:endParaRPr lang="ro-RO" dirty="0" smtClean="0">
              <a:latin typeface="Calibri" pitchFamily="34" charset="0"/>
            </a:endParaRPr>
          </a:p>
          <a:p>
            <a:endParaRPr lang="ro-RO" dirty="0" smtClean="0">
              <a:latin typeface="Calibri" pitchFamily="34" charset="0"/>
            </a:endParaRPr>
          </a:p>
          <a:p>
            <a:endParaRPr lang="ro-RO" b="1" dirty="0" smtClean="0">
              <a:latin typeface="Calibri" pitchFamily="34" charset="0"/>
            </a:endParaRPr>
          </a:p>
        </p:txBody>
      </p:sp>
      <p:pic>
        <p:nvPicPr>
          <p:cNvPr id="6" name="Picture 5" descr="IconDemoEy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97821"/>
            <a:ext cx="914400" cy="664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4"/>
          <p:cNvSpPr txBox="1">
            <a:spLocks/>
          </p:cNvSpPr>
          <p:nvPr/>
        </p:nvSpPr>
        <p:spPr>
          <a:xfrm>
            <a:off x="914400" y="1447800"/>
            <a:ext cx="77724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18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000" dirty="0" smtClean="0">
                <a:latin typeface="Calibri" pitchFamily="34" charset="0"/>
              </a:rPr>
              <a:t>A team consists of 11 players, of which one is the captain.</a:t>
            </a:r>
            <a:r>
              <a:rPr kumimoji="0" lang="ro-RO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  <a:endParaRPr kumimoji="0" lang="ro-RO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74320" lvl="0" indent="-274320">
              <a:spcBef>
                <a:spcPts val="18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000" dirty="0" smtClean="0">
                <a:latin typeface="Calibri" pitchFamily="34" charset="0"/>
              </a:rPr>
              <a:t>A company consists of departments. Departments are located in one or more office buildings. One office functions as headquarters. Each department has a manager who is recruited from among its employees.</a:t>
            </a:r>
          </a:p>
          <a:p>
            <a:pPr marL="274320" lvl="0" indent="-274320">
              <a:spcBef>
                <a:spcPts val="18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000" dirty="0" smtClean="0">
                <a:latin typeface="Calibri" pitchFamily="34" charset="0"/>
              </a:rPr>
              <a:t>Model the relationship between a student and a professor, knowing that a student can take exams in courses taught by that professor or the latter may be the student's advisor for master's thesis.</a:t>
            </a:r>
            <a:endParaRPr lang="ro-RO" sz="2000" dirty="0" smtClean="0">
              <a:latin typeface="Calibri" pitchFamily="34" charset="0"/>
            </a:endParaRPr>
          </a:p>
          <a:p>
            <a:pPr marL="274320" lvl="0" indent="-274320">
              <a:spcBef>
                <a:spcPts val="18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000" dirty="0" smtClean="0">
                <a:latin typeface="Calibri" pitchFamily="34" charset="0"/>
              </a:rPr>
              <a:t>A customer can get a loan from a bank only if it offers a real estate  guarantee in this regard.</a:t>
            </a:r>
            <a:endParaRPr lang="ro-RO" sz="2000" dirty="0" smtClean="0">
              <a:latin typeface="Calibri" pitchFamily="34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endParaRPr lang="ro-RO" sz="2000" dirty="0" smtClean="0">
              <a:latin typeface="Calibri" pitchFamily="34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endParaRPr kumimoji="0" lang="ro-RO" sz="20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o-RO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Object diagram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Calibri" pitchFamily="34" charset="0"/>
              </a:rPr>
              <a:t>It consists of objects and the links between them.</a:t>
            </a:r>
          </a:p>
          <a:p>
            <a:r>
              <a:rPr lang="en-US" sz="2000" dirty="0" smtClean="0">
                <a:latin typeface="Calibri" pitchFamily="34" charset="0"/>
              </a:rPr>
              <a:t>It serves to validate the class diagram.</a:t>
            </a:r>
          </a:p>
          <a:p>
            <a:r>
              <a:rPr lang="en-US" sz="2000" dirty="0" smtClean="0">
                <a:latin typeface="Calibri" pitchFamily="34" charset="0"/>
              </a:rPr>
              <a:t>A link is a relationship between two objects.</a:t>
            </a:r>
          </a:p>
          <a:p>
            <a:endParaRPr lang="en-US" sz="2000" dirty="0" smtClean="0">
              <a:latin typeface="Calibri" pitchFamily="34" charset="0"/>
            </a:endParaRPr>
          </a:p>
          <a:p>
            <a:endParaRPr lang="en-US" sz="2000" dirty="0" smtClean="0">
              <a:latin typeface="Calibri" pitchFamily="34" charset="0"/>
            </a:endParaRPr>
          </a:p>
          <a:p>
            <a:endParaRPr lang="en-US" sz="2000" dirty="0" smtClean="0">
              <a:latin typeface="Calibri" pitchFamily="34" charset="0"/>
            </a:endParaRPr>
          </a:p>
          <a:p>
            <a:endParaRPr lang="en-US" sz="2000" dirty="0" smtClean="0">
              <a:latin typeface="Calibri" pitchFamily="34" charset="0"/>
            </a:endParaRP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000" dirty="0" smtClean="0">
                <a:latin typeface="Calibri" pitchFamily="34" charset="0"/>
              </a:rPr>
              <a:t>An object is named using its name, the sign ":" followed by the name of the class to which he belongs: Object Name: Class name.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000" dirty="0" smtClean="0">
                <a:latin typeface="Calibri" pitchFamily="34" charset="0"/>
              </a:rPr>
              <a:t>There may be anonymous objects, known only by class name.</a:t>
            </a:r>
            <a:r>
              <a:rPr lang="ro-RO" sz="2000" dirty="0" smtClean="0">
                <a:latin typeface="Calibri" pitchFamily="34" charset="0"/>
              </a:rPr>
              <a:t>. </a:t>
            </a:r>
            <a:endParaRPr lang="ro-RO" sz="2000" b="1" dirty="0" smtClean="0">
              <a:latin typeface="Calibri" pitchFamily="34" charset="0"/>
            </a:endParaRPr>
          </a:p>
          <a:p>
            <a:endParaRPr lang="en-US" sz="2000" dirty="0" smtClean="0">
              <a:latin typeface="Calibr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2667000"/>
          <a:ext cx="72390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</a:rPr>
                        <a:t>Object diagram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</a:rPr>
                        <a:t>Class diagram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Models facts about certain entities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Models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rules for types of entities.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Represents real objects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 smtClean="0">
                          <a:latin typeface="Calibri" pitchFamily="34" charset="0"/>
                        </a:rPr>
                        <a:t>Represent abstractions of concepts.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Connects objects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Associates entities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5257800"/>
            <a:ext cx="2514600" cy="14412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1678</TotalTime>
  <Words>816</Words>
  <Application>Microsoft Office PowerPoint</Application>
  <PresentationFormat>On-screen Show (4:3)</PresentationFormat>
  <Paragraphs>160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Courier</vt:lpstr>
      <vt:lpstr>Franklin Gothic Book</vt:lpstr>
      <vt:lpstr>Perpetua</vt:lpstr>
      <vt:lpstr>Verdana</vt:lpstr>
      <vt:lpstr>Wingdings</vt:lpstr>
      <vt:lpstr>Wingdings 2</vt:lpstr>
      <vt:lpstr>Equity</vt:lpstr>
      <vt:lpstr>Seminar 5 </vt:lpstr>
      <vt:lpstr>Notation Elements (1/3)</vt:lpstr>
      <vt:lpstr>Notation Elements (2/3)</vt:lpstr>
      <vt:lpstr>Notation Elements (3/3)</vt:lpstr>
      <vt:lpstr>Class diagram – ex1</vt:lpstr>
      <vt:lpstr>Class diagram – ex2</vt:lpstr>
      <vt:lpstr>Class diagram – ex3</vt:lpstr>
      <vt:lpstr>PowerPoint Presentation</vt:lpstr>
      <vt:lpstr>Object diagram</vt:lpstr>
      <vt:lpstr>Class and Object diagram notation – a comparison</vt:lpstr>
      <vt:lpstr>Object diagram in Visual Paradigm</vt:lpstr>
      <vt:lpstr>Object diagram in Visual Paradigm- example</vt:lpstr>
      <vt:lpstr>Seminar scenario</vt:lpstr>
      <vt:lpstr>Class diagram –steps</vt:lpstr>
      <vt:lpstr>Identification of classes - proposal</vt:lpstr>
      <vt:lpstr>Exercise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Anca Andreescu</dc:creator>
  <cp:lastModifiedBy>Windows User</cp:lastModifiedBy>
  <cp:revision>190</cp:revision>
  <dcterms:created xsi:type="dcterms:W3CDTF">2011-10-03T07:27:24Z</dcterms:created>
  <dcterms:modified xsi:type="dcterms:W3CDTF">2020-03-16T07:55:32Z</dcterms:modified>
</cp:coreProperties>
</file>